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76" r:id="rId3"/>
    <p:sldId id="277" r:id="rId4"/>
    <p:sldId id="268" r:id="rId5"/>
    <p:sldId id="269" r:id="rId6"/>
    <p:sldId id="267" r:id="rId7"/>
    <p:sldId id="270" r:id="rId8"/>
    <p:sldId id="271" r:id="rId9"/>
    <p:sldId id="272" r:id="rId10"/>
    <p:sldId id="273"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06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54" autoAdjust="0"/>
  </p:normalViewPr>
  <p:slideViewPr>
    <p:cSldViewPr>
      <p:cViewPr varScale="1">
        <p:scale>
          <a:sx n="71" d="100"/>
          <a:sy n="71" d="100"/>
        </p:scale>
        <p:origin x="-4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6943B-2591-4FD8-B73D-EB4A76D76F81}" type="datetimeFigureOut">
              <a:rPr lang="en-US" smtClean="0"/>
              <a:pPr/>
              <a:t>5/7/2012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E2070-FD3A-4868-B9A4-6FD72864F1B8}" type="slidenum">
              <a:rPr lang="en-US" smtClean="0"/>
              <a:pPr/>
              <a:t>‹#›</a:t>
            </a:fld>
            <a:endParaRPr lang="en-US" dirty="0"/>
          </a:p>
        </p:txBody>
      </p:sp>
    </p:spTree>
    <p:extLst>
      <p:ext uri="{BB962C8B-B14F-4D97-AF65-F5344CB8AC3E}">
        <p14:creationId xmlns="" xmlns:p14="http://schemas.microsoft.com/office/powerpoint/2010/main" val="275061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attending classes not only impacts you academically but also has monetary consequences.  On average one class session of a 3 credit undergraduate course costs about $150.    So missing one class is like paying $150 and receiving nothing in return.  Miss too many classes and you may be subject to an administrative failure.   Not to mention having to retake the course</a:t>
            </a:r>
            <a:endParaRPr lang="en-US" dirty="0" smtClean="0"/>
          </a:p>
        </p:txBody>
      </p:sp>
      <p:sp>
        <p:nvSpPr>
          <p:cNvPr id="4" name="Slide Number Placeholder 3"/>
          <p:cNvSpPr>
            <a:spLocks noGrp="1"/>
          </p:cNvSpPr>
          <p:nvPr>
            <p:ph type="sldNum" sz="quarter" idx="10"/>
          </p:nvPr>
        </p:nvSpPr>
        <p:spPr/>
        <p:txBody>
          <a:bodyPr/>
          <a:lstStyle/>
          <a:p>
            <a:fld id="{20EE2070-FD3A-4868-B9A4-6FD72864F1B8}" type="slidenum">
              <a:rPr lang="en-US" smtClean="0"/>
              <a:pPr/>
              <a:t>2</a:t>
            </a:fld>
            <a:endParaRPr lang="en-US" dirty="0"/>
          </a:p>
        </p:txBody>
      </p:sp>
    </p:spTree>
    <p:extLst>
      <p:ext uri="{BB962C8B-B14F-4D97-AF65-F5344CB8AC3E}">
        <p14:creationId xmlns="" xmlns:p14="http://schemas.microsoft.com/office/powerpoint/2010/main" val="81113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possible, use payment plans instead of loans.  However, </a:t>
            </a:r>
            <a:r>
              <a:rPr lang="en-US" b="1" u="sng" dirty="0" smtClean="0">
                <a:solidFill>
                  <a:srgbClr val="00B050"/>
                </a:solidFill>
              </a:rPr>
              <a:t>federal</a:t>
            </a:r>
            <a:r>
              <a:rPr lang="en-US" dirty="0" smtClean="0"/>
              <a:t> loans (Stafford, Perkins, PLUS) can be a good way of helping you pay for college. These loans have lower interest rates and more generous terms of repayment.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solidFill>
                  <a:srgbClr val="C00000"/>
                </a:solidFill>
              </a:rPr>
              <a:t>Private</a:t>
            </a:r>
            <a:r>
              <a:rPr lang="en-US" dirty="0" smtClean="0"/>
              <a:t> bank loans are dangerous.  Securing these loans generally requires a co-signer.  When it’s time for repayment, You’ll have fewer options.  Think of these loans as last resort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0EE2070-FD3A-4868-B9A4-6FD72864F1B8}" type="slidenum">
              <a:rPr lang="en-US" smtClean="0"/>
              <a:pPr/>
              <a:t>11</a:t>
            </a:fld>
            <a:endParaRPr lang="en-US" dirty="0"/>
          </a:p>
        </p:txBody>
      </p:sp>
    </p:spTree>
    <p:extLst>
      <p:ext uri="{BB962C8B-B14F-4D97-AF65-F5344CB8AC3E}">
        <p14:creationId xmlns="" xmlns:p14="http://schemas.microsoft.com/office/powerpoint/2010/main" val="81113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Stay within your budget.  When bills arrive, pay in full, on time.  This will prevent interest from accruing and fees from multiplying.  It will also help establish a strong credit history.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Shiny, pretty things are awesome to give and receive.  Before making an unnecessary purchase, make sure all your bills have been paid and double check your budget.</a:t>
            </a:r>
          </a:p>
        </p:txBody>
      </p:sp>
      <p:sp>
        <p:nvSpPr>
          <p:cNvPr id="4" name="Slide Number Placeholder 3"/>
          <p:cNvSpPr>
            <a:spLocks noGrp="1"/>
          </p:cNvSpPr>
          <p:nvPr>
            <p:ph type="sldNum" sz="quarter" idx="10"/>
          </p:nvPr>
        </p:nvSpPr>
        <p:spPr/>
        <p:txBody>
          <a:bodyPr/>
          <a:lstStyle/>
          <a:p>
            <a:fld id="{20EE2070-FD3A-4868-B9A4-6FD72864F1B8}" type="slidenum">
              <a:rPr lang="en-US" smtClean="0"/>
              <a:pPr/>
              <a:t>12</a:t>
            </a:fld>
            <a:endParaRPr lang="en-US" dirty="0"/>
          </a:p>
        </p:txBody>
      </p:sp>
    </p:spTree>
    <p:extLst>
      <p:ext uri="{BB962C8B-B14F-4D97-AF65-F5344CB8AC3E}">
        <p14:creationId xmlns="" xmlns:p14="http://schemas.microsoft.com/office/powerpoint/2010/main" val="324077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a:t>
            </a:r>
            <a:r>
              <a:rPr lang="en-US" baseline="0" dirty="0" smtClean="0"/>
              <a:t> of your education as an investment.  The more you put into it the greater the payoff.   Grades not only impact your GPA but your competiveness for internships, job and scholarship prospects.  Poor grades can cost you thousands.</a:t>
            </a:r>
            <a:endParaRPr lang="en-US" dirty="0" smtClean="0"/>
          </a:p>
        </p:txBody>
      </p:sp>
      <p:sp>
        <p:nvSpPr>
          <p:cNvPr id="4" name="Slide Number Placeholder 3"/>
          <p:cNvSpPr>
            <a:spLocks noGrp="1"/>
          </p:cNvSpPr>
          <p:nvPr>
            <p:ph type="sldNum" sz="quarter" idx="10"/>
          </p:nvPr>
        </p:nvSpPr>
        <p:spPr/>
        <p:txBody>
          <a:bodyPr/>
          <a:lstStyle/>
          <a:p>
            <a:fld id="{20EE2070-FD3A-4868-B9A4-6FD72864F1B8}" type="slidenum">
              <a:rPr lang="en-US" smtClean="0"/>
              <a:pPr/>
              <a:t>3</a:t>
            </a:fld>
            <a:endParaRPr lang="en-US" dirty="0"/>
          </a:p>
        </p:txBody>
      </p:sp>
    </p:spTree>
    <p:extLst>
      <p:ext uri="{BB962C8B-B14F-4D97-AF65-F5344CB8AC3E}">
        <p14:creationId xmlns="" xmlns:p14="http://schemas.microsoft.com/office/powerpoint/2010/main" val="81113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roommates.  Living on or off campus with roommates can save money with both rent and utility expenses.  Choose your roommates wisely and always have agreements in writing regarding how expenses are divided.  Look around for the best prices in housing.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live by yourself, you’re responsible for all the costs (rent, food, cable, internet, phone, electricity, gas, etc).  Many college students spend most of their time on campus, so spending a lot on housing is unnecessary.</a:t>
            </a:r>
          </a:p>
        </p:txBody>
      </p:sp>
      <p:sp>
        <p:nvSpPr>
          <p:cNvPr id="4" name="Slide Number Placeholder 3"/>
          <p:cNvSpPr>
            <a:spLocks noGrp="1"/>
          </p:cNvSpPr>
          <p:nvPr>
            <p:ph type="sldNum" sz="quarter" idx="10"/>
          </p:nvPr>
        </p:nvSpPr>
        <p:spPr/>
        <p:txBody>
          <a:bodyPr/>
          <a:lstStyle/>
          <a:p>
            <a:fld id="{20EE2070-FD3A-4868-B9A4-6FD72864F1B8}" type="slidenum">
              <a:rPr lang="en-US" smtClean="0"/>
              <a:pPr/>
              <a:t>4</a:t>
            </a:fld>
            <a:endParaRPr lang="en-US" dirty="0"/>
          </a:p>
        </p:txBody>
      </p:sp>
    </p:spTree>
    <p:extLst>
      <p:ext uri="{BB962C8B-B14F-4D97-AF65-F5344CB8AC3E}">
        <p14:creationId xmlns="" xmlns:p14="http://schemas.microsoft.com/office/powerpoint/2010/main" val="189483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Purchasing and using an AU meal plan can help cut down costs, as many times it’s cheaper to eat on campus than off (even at fast food places).  Buying snacks for your dorm room or cooking some meals yourself can also save your budget.  Be sure to buy generic brands, as many times they are cheaper than name brands.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Eating out gets expensive!  A dinner out can cost $20 per meal each time.  When you multiply that by 21 meals a week ($420), buying groceries is a better bet.</a:t>
            </a:r>
          </a:p>
        </p:txBody>
      </p:sp>
      <p:sp>
        <p:nvSpPr>
          <p:cNvPr id="4" name="Slide Number Placeholder 3"/>
          <p:cNvSpPr>
            <a:spLocks noGrp="1"/>
          </p:cNvSpPr>
          <p:nvPr>
            <p:ph type="sldNum" sz="quarter" idx="10"/>
          </p:nvPr>
        </p:nvSpPr>
        <p:spPr/>
        <p:txBody>
          <a:bodyPr/>
          <a:lstStyle/>
          <a:p>
            <a:fld id="{20EE2070-FD3A-4868-B9A4-6FD72864F1B8}" type="slidenum">
              <a:rPr lang="en-US" smtClean="0"/>
              <a:pPr/>
              <a:t>5</a:t>
            </a:fld>
            <a:endParaRPr lang="en-US" dirty="0"/>
          </a:p>
        </p:txBody>
      </p:sp>
    </p:spTree>
    <p:extLst>
      <p:ext uri="{BB962C8B-B14F-4D97-AF65-F5344CB8AC3E}">
        <p14:creationId xmlns="" xmlns:p14="http://schemas.microsoft.com/office/powerpoint/2010/main" val="33819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Renting text books is an excellent way to save money.  If you choose to buy text books, to look at around to get the best price.</a:t>
            </a:r>
            <a:r>
              <a:rPr lang="en-US" baseline="0" dirty="0" smtClean="0"/>
              <a:t>  Used books may also be a good option for keeping costs down.</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0EE2070-FD3A-4868-B9A4-6FD72864F1B8}" type="slidenum">
              <a:rPr lang="en-US" smtClean="0"/>
              <a:pPr/>
              <a:t>6</a:t>
            </a:fld>
            <a:endParaRPr lang="en-US" dirty="0"/>
          </a:p>
        </p:txBody>
      </p:sp>
    </p:spTree>
    <p:extLst>
      <p:ext uri="{BB962C8B-B14F-4D97-AF65-F5344CB8AC3E}">
        <p14:creationId xmlns="" xmlns:p14="http://schemas.microsoft.com/office/powerpoint/2010/main" val="145103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cheapest and healthiest form of transportation, walk or ride your bike.   A second best choice is to use Metro or Metro Bus.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taking a taxi maybe the quickest way of arriving at your destination, it also is one of the most expensive.  If you are taking a cab, try to split the cost with friends.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Having</a:t>
            </a:r>
            <a:r>
              <a:rPr lang="en-US" baseline="0" dirty="0" smtClean="0"/>
              <a:t> a car on or off campus can be quite costly.  Parking, gas, insurance and maintenance costs are just a few of the expenses that you’ll encounter.  Carefully weigh all of your transportation needs and options before plunging into car ownership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EE2070-FD3A-4868-B9A4-6FD72864F1B8}" type="slidenum">
              <a:rPr lang="en-US" smtClean="0"/>
              <a:pPr/>
              <a:t>7</a:t>
            </a:fld>
            <a:endParaRPr lang="en-US" dirty="0"/>
          </a:p>
        </p:txBody>
      </p:sp>
    </p:spTree>
    <p:extLst>
      <p:ext uri="{BB962C8B-B14F-4D97-AF65-F5344CB8AC3E}">
        <p14:creationId xmlns="" xmlns:p14="http://schemas.microsoft.com/office/powerpoint/2010/main" val="140318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some less expensive stores, you’ll be surprised what you can find. Also keep an eye for sales and clearance racks.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Paying full price for name brands adds up quickly.  You can be a fashionista, but look for good deals.</a:t>
            </a:r>
          </a:p>
        </p:txBody>
      </p:sp>
      <p:sp>
        <p:nvSpPr>
          <p:cNvPr id="4" name="Slide Number Placeholder 3"/>
          <p:cNvSpPr>
            <a:spLocks noGrp="1"/>
          </p:cNvSpPr>
          <p:nvPr>
            <p:ph type="sldNum" sz="quarter" idx="10"/>
          </p:nvPr>
        </p:nvSpPr>
        <p:spPr/>
        <p:txBody>
          <a:bodyPr/>
          <a:lstStyle/>
          <a:p>
            <a:fld id="{20EE2070-FD3A-4868-B9A4-6FD72864F1B8}" type="slidenum">
              <a:rPr lang="en-US" smtClean="0"/>
              <a:pPr/>
              <a:t>8</a:t>
            </a:fld>
            <a:endParaRPr lang="en-US" dirty="0"/>
          </a:p>
        </p:txBody>
      </p:sp>
    </p:spTree>
    <p:extLst>
      <p:ext uri="{BB962C8B-B14F-4D97-AF65-F5344CB8AC3E}">
        <p14:creationId xmlns="" xmlns:p14="http://schemas.microsoft.com/office/powerpoint/2010/main" val="336437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 that every little bit you earn assists you in paying for school and other things you will need throughout the year.  If possible think about working part-time in school or over the summer.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Studies show that students who work while in school are more </a:t>
            </a:r>
            <a:r>
              <a:rPr lang="en-US" dirty="0" smtClean="0"/>
              <a:t>successful</a:t>
            </a:r>
            <a:r>
              <a:rPr lang="en-US" baseline="0" dirty="0" smtClean="0"/>
              <a:t> in school </a:t>
            </a:r>
            <a:r>
              <a:rPr lang="en-US" dirty="0" smtClean="0"/>
              <a:t>because</a:t>
            </a:r>
            <a:r>
              <a:rPr lang="en-US" baseline="0" dirty="0" smtClean="0"/>
              <a:t> </a:t>
            </a:r>
            <a:r>
              <a:rPr lang="en-US" dirty="0" smtClean="0"/>
              <a:t>it </a:t>
            </a:r>
            <a:r>
              <a:rPr lang="en-US" dirty="0" smtClean="0"/>
              <a:t>helps with time management and builds good study habits. </a:t>
            </a:r>
          </a:p>
        </p:txBody>
      </p:sp>
      <p:sp>
        <p:nvSpPr>
          <p:cNvPr id="4" name="Slide Number Placeholder 3"/>
          <p:cNvSpPr>
            <a:spLocks noGrp="1"/>
          </p:cNvSpPr>
          <p:nvPr>
            <p:ph type="sldNum" sz="quarter" idx="10"/>
          </p:nvPr>
        </p:nvSpPr>
        <p:spPr/>
        <p:txBody>
          <a:bodyPr/>
          <a:lstStyle/>
          <a:p>
            <a:fld id="{20EE2070-FD3A-4868-B9A4-6FD72864F1B8}" type="slidenum">
              <a:rPr lang="en-US" smtClean="0"/>
              <a:pPr/>
              <a:t>9</a:t>
            </a:fld>
            <a:endParaRPr lang="en-US" dirty="0"/>
          </a:p>
        </p:txBody>
      </p:sp>
    </p:spTree>
    <p:extLst>
      <p:ext uri="{BB962C8B-B14F-4D97-AF65-F5344CB8AC3E}">
        <p14:creationId xmlns="" xmlns:p14="http://schemas.microsoft.com/office/powerpoint/2010/main" val="299992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Cash!  Using a cash budget is always beneficial as it prevents over spending.  Knowing cash is finite, once it’s gone, it’s gone.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cards can be dangerous.  It’s difficult to track spending and there are often fees that can quickly add 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debit cards may seem like you’re using cash, it can be difficult to keep up with just how much you’ve spent. You run the risk of overdraft fees if you’re not careful.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0EE2070-FD3A-4868-B9A4-6FD72864F1B8}" type="slidenum">
              <a:rPr lang="en-US" smtClean="0"/>
              <a:pPr/>
              <a:t>10</a:t>
            </a:fld>
            <a:endParaRPr lang="en-US" dirty="0"/>
          </a:p>
        </p:txBody>
      </p:sp>
    </p:spTree>
    <p:extLst>
      <p:ext uri="{BB962C8B-B14F-4D97-AF65-F5344CB8AC3E}">
        <p14:creationId xmlns="" xmlns:p14="http://schemas.microsoft.com/office/powerpoint/2010/main" val="355906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811D9-C8A4-419C-BB15-175601CA36E5}" type="datetimeFigureOut">
              <a:rPr lang="en-US" smtClean="0"/>
              <a:pPr/>
              <a:t>5/7/2012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9F9F0D-0818-43D7-8A95-C326F888E9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A06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811D9-C8A4-419C-BB15-175601CA36E5}" type="datetimeFigureOut">
              <a:rPr lang="en-US" smtClean="0"/>
              <a:pPr/>
              <a:t>5/7/2012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F9F0D-0818-43D7-8A95-C326F888E9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0752"/>
            <a:ext cx="9144000" cy="1862048"/>
          </a:xfrm>
          <a:prstGeom prst="rect">
            <a:avLst/>
          </a:prstGeom>
          <a:noFill/>
        </p:spPr>
        <p:txBody>
          <a:bodyPr wrap="square" rtlCol="0">
            <a:spAutoFit/>
          </a:bodyPr>
          <a:lstStyle/>
          <a:p>
            <a:pPr algn="ctr"/>
            <a:r>
              <a:rPr lang="en-US" sz="11500" cap="all" dirty="0" smtClean="0">
                <a:solidFill>
                  <a:schemeClr val="bg1"/>
                </a:solidFill>
                <a:latin typeface="Interstate-Bold"/>
                <a:cs typeface="Interstate-Bold"/>
              </a:rPr>
              <a:t>Do this</a:t>
            </a:r>
          </a:p>
        </p:txBody>
      </p:sp>
      <p:sp>
        <p:nvSpPr>
          <p:cNvPr id="5" name="TextBox 4"/>
          <p:cNvSpPr txBox="1"/>
          <p:nvPr/>
        </p:nvSpPr>
        <p:spPr>
          <a:xfrm>
            <a:off x="0" y="2956917"/>
            <a:ext cx="9144000" cy="1538883"/>
          </a:xfrm>
          <a:prstGeom prst="rect">
            <a:avLst/>
          </a:prstGeom>
          <a:noFill/>
        </p:spPr>
        <p:txBody>
          <a:bodyPr wrap="square" rtlCol="0">
            <a:spAutoFit/>
          </a:bodyPr>
          <a:lstStyle/>
          <a:p>
            <a:pPr algn="ctr"/>
            <a:r>
              <a:rPr lang="en-US" sz="9300" cap="all" dirty="0" smtClean="0">
                <a:solidFill>
                  <a:schemeClr val="bg1">
                    <a:alpha val="51000"/>
                  </a:schemeClr>
                </a:solidFill>
                <a:latin typeface="Interstate-Bold"/>
                <a:cs typeface="Interstate-Bold"/>
              </a:rPr>
              <a:t>Not that</a:t>
            </a:r>
          </a:p>
        </p:txBody>
      </p:sp>
      <p:sp>
        <p:nvSpPr>
          <p:cNvPr id="6" name="TextBox 5"/>
          <p:cNvSpPr txBox="1"/>
          <p:nvPr/>
        </p:nvSpPr>
        <p:spPr>
          <a:xfrm>
            <a:off x="0" y="5638800"/>
            <a:ext cx="9144000" cy="461665"/>
          </a:xfrm>
          <a:prstGeom prst="rect">
            <a:avLst/>
          </a:prstGeom>
          <a:noFill/>
        </p:spPr>
        <p:txBody>
          <a:bodyPr wrap="square" rtlCol="0">
            <a:spAutoFit/>
          </a:bodyPr>
          <a:lstStyle/>
          <a:p>
            <a:pPr algn="ctr"/>
            <a:r>
              <a:rPr lang="en-US" sz="2400" dirty="0" smtClean="0">
                <a:solidFill>
                  <a:srgbClr val="FFFFFF"/>
                </a:solidFill>
                <a:latin typeface="Clarendon Blk BT"/>
                <a:cs typeface="Clarendon Blk BT"/>
              </a:rPr>
              <a:t>Presented by: The Financial Aid Office</a:t>
            </a:r>
            <a:endParaRPr lang="en-US" sz="2400" dirty="0">
              <a:solidFill>
                <a:srgbClr val="FFFFFF"/>
              </a:solidFill>
              <a:latin typeface="Clarendon Blk BT"/>
              <a:cs typeface="Clarendon Blk BT"/>
            </a:endParaRPr>
          </a:p>
        </p:txBody>
      </p:sp>
    </p:spTree>
    <p:extLst>
      <p:ext uri="{BB962C8B-B14F-4D97-AF65-F5344CB8AC3E}">
        <p14:creationId xmlns="" xmlns:p14="http://schemas.microsoft.com/office/powerpoint/2010/main" val="193433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Paying</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USE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9" name="Picture 2"/>
          <p:cNvPicPr>
            <a:picLocks noChangeAspect="1" noChangeArrowheads="1"/>
          </p:cNvPicPr>
          <p:nvPr/>
        </p:nvPicPr>
        <p:blipFill>
          <a:blip r:embed="rId3" cstate="print"/>
          <a:srcRect/>
          <a:stretch>
            <a:fillRect/>
          </a:stretch>
        </p:blipFill>
        <p:spPr bwMode="auto">
          <a:xfrm>
            <a:off x="457200" y="2209800"/>
            <a:ext cx="3759200" cy="2819400"/>
          </a:xfrm>
          <a:prstGeom prst="rect">
            <a:avLst/>
          </a:prstGeom>
          <a:noFill/>
          <a:ln w="9525">
            <a:noFill/>
            <a:miter lim="800000"/>
            <a:headEnd/>
            <a:tailEnd/>
          </a:ln>
        </p:spPr>
      </p:pic>
      <p:pic>
        <p:nvPicPr>
          <p:cNvPr id="2" name="Picture 1"/>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99000" l="3000" r="98500"/>
                    </a14:imgEffect>
                  </a14:imgLayer>
                </a14:imgProps>
              </a:ext>
            </a:extLst>
          </a:blip>
          <a:stretch>
            <a:fillRect/>
          </a:stretch>
        </p:blipFill>
        <p:spPr>
          <a:xfrm>
            <a:off x="4392639" y="1960979"/>
            <a:ext cx="4598961" cy="3449221"/>
          </a:xfrm>
          <a:prstGeom prst="rect">
            <a:avLst/>
          </a:prstGeom>
        </p:spPr>
      </p:pic>
    </p:spTree>
    <p:extLst>
      <p:ext uri="{BB962C8B-B14F-4D97-AF65-F5344CB8AC3E}">
        <p14:creationId xmlns="" xmlns:p14="http://schemas.microsoft.com/office/powerpoint/2010/main" val="39047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Loans</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USE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7" name="Picture 3"/>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0" r="100000"/>
                    </a14:imgEffect>
                  </a14:imgLayer>
                </a14:imgProps>
              </a:ext>
            </a:extLst>
          </a:blip>
          <a:srcRect/>
          <a:stretch>
            <a:fillRect/>
          </a:stretch>
        </p:blipFill>
        <p:spPr bwMode="auto">
          <a:xfrm>
            <a:off x="762000" y="1905000"/>
            <a:ext cx="3124200" cy="31242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0" r="100000">
                        <a14:foregroundMark x1="49393" y1="90000" x2="49393" y2="90000"/>
                      </a14:backgroundRemoval>
                    </a14:imgEffect>
                  </a14:imgLayer>
                </a14:imgProps>
              </a:ext>
            </a:extLst>
          </a:blip>
          <a:srcRect/>
          <a:stretch>
            <a:fillRect/>
          </a:stretch>
        </p:blipFill>
        <p:spPr bwMode="auto">
          <a:xfrm>
            <a:off x="4953000" y="1905000"/>
            <a:ext cx="3215323" cy="3124200"/>
          </a:xfrm>
          <a:prstGeom prst="rect">
            <a:avLst/>
          </a:prstGeom>
          <a:noFill/>
          <a:ln w="9525">
            <a:noFill/>
            <a:miter lim="800000"/>
            <a:headEnd/>
            <a:tailEnd/>
          </a:ln>
        </p:spPr>
      </p:pic>
    </p:spTree>
    <p:extLst>
      <p:ext uri="{BB962C8B-B14F-4D97-AF65-F5344CB8AC3E}">
        <p14:creationId xmlns="" xmlns:p14="http://schemas.microsoft.com/office/powerpoint/2010/main" val="142843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Bills</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DO THIS</a:t>
            </a:r>
            <a:endParaRPr lang="en-US" sz="4400" dirty="0">
              <a:solidFill>
                <a:srgbClr val="FFFFFF"/>
              </a:solidFill>
              <a:latin typeface="Interstate-Bold"/>
              <a:cs typeface="Interstate-Bold"/>
            </a:endParaRPr>
          </a:p>
        </p:txBody>
      </p:sp>
      <p:sp>
        <p:nvSpPr>
          <p:cNvPr id="6" name="TextBox 5"/>
          <p:cNvSpPr txBox="1"/>
          <p:nvPr/>
        </p:nvSpPr>
        <p:spPr>
          <a:xfrm>
            <a:off x="52578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2" name="Picture 1"/>
          <p:cNvPicPr>
            <a:picLocks noChangeAspect="1"/>
          </p:cNvPicPr>
          <p:nvPr/>
        </p:nvPicPr>
        <p:blipFill>
          <a:blip r:embed="rId3" cstate="print"/>
          <a:stretch>
            <a:fillRect/>
          </a:stretch>
        </p:blipFill>
        <p:spPr>
          <a:xfrm>
            <a:off x="390596" y="2387600"/>
            <a:ext cx="3876604" cy="2565400"/>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5257800" y="2362199"/>
            <a:ext cx="3048000" cy="2572513"/>
          </a:xfrm>
          <a:prstGeom prst="rect">
            <a:avLst/>
          </a:prstGeom>
          <a:noFill/>
          <a:ln w="9525">
            <a:noFill/>
            <a:miter lim="800000"/>
            <a:headEnd/>
            <a:tailEnd/>
          </a:ln>
        </p:spPr>
      </p:pic>
    </p:spTree>
    <p:extLst>
      <p:ext uri="{BB962C8B-B14F-4D97-AF65-F5344CB8AC3E}">
        <p14:creationId xmlns="" xmlns:p14="http://schemas.microsoft.com/office/powerpoint/2010/main" val="329021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Attendance</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DO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3" name="Picture 2"/>
          <p:cNvPicPr>
            <a:picLocks noChangeAspect="1"/>
          </p:cNvPicPr>
          <p:nvPr/>
        </p:nvPicPr>
        <p:blipFill>
          <a:blip r:embed="rId3" cstate="print"/>
          <a:stretch>
            <a:fillRect/>
          </a:stretch>
        </p:blipFill>
        <p:spPr>
          <a:xfrm>
            <a:off x="4724400" y="2413001"/>
            <a:ext cx="3962400" cy="2539999"/>
          </a:xfrm>
          <a:prstGeom prst="rect">
            <a:avLst/>
          </a:prstGeom>
        </p:spPr>
      </p:pic>
      <p:pic>
        <p:nvPicPr>
          <p:cNvPr id="9" name="Picture 8"/>
          <p:cNvPicPr>
            <a:picLocks noChangeAspect="1"/>
          </p:cNvPicPr>
          <p:nvPr/>
        </p:nvPicPr>
        <p:blipFill>
          <a:blip r:embed="rId4" cstate="print"/>
          <a:stretch>
            <a:fillRect/>
          </a:stretch>
        </p:blipFill>
        <p:spPr>
          <a:xfrm>
            <a:off x="304800" y="2362200"/>
            <a:ext cx="3886200" cy="2587099"/>
          </a:xfrm>
          <a:prstGeom prst="rect">
            <a:avLst/>
          </a:prstGeom>
        </p:spPr>
      </p:pic>
    </p:spTree>
    <p:extLst>
      <p:ext uri="{BB962C8B-B14F-4D97-AF65-F5344CB8AC3E}">
        <p14:creationId xmlns="" xmlns:p14="http://schemas.microsoft.com/office/powerpoint/2010/main" val="28744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Grades</a:t>
            </a: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DO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2" name="Picture 1"/>
          <p:cNvPicPr>
            <a:picLocks noChangeAspect="1"/>
          </p:cNvPicPr>
          <p:nvPr/>
        </p:nvPicPr>
        <p:blipFill>
          <a:blip r:embed="rId3" cstate="print"/>
          <a:stretch>
            <a:fillRect/>
          </a:stretch>
        </p:blipFill>
        <p:spPr>
          <a:xfrm>
            <a:off x="609600" y="2590800"/>
            <a:ext cx="3098800" cy="2057400"/>
          </a:xfrm>
          <a:prstGeom prst="rect">
            <a:avLst/>
          </a:prstGeom>
        </p:spPr>
      </p:pic>
      <p:pic>
        <p:nvPicPr>
          <p:cNvPr id="7" name="Picture 6"/>
          <p:cNvPicPr>
            <a:picLocks noChangeAspect="1"/>
          </p:cNvPicPr>
          <p:nvPr/>
        </p:nvPicPr>
        <p:blipFill>
          <a:blip r:embed="rId4" cstate="print"/>
          <a:stretch>
            <a:fillRect/>
          </a:stretch>
        </p:blipFill>
        <p:spPr>
          <a:xfrm>
            <a:off x="5231544" y="2590800"/>
            <a:ext cx="3150456" cy="2108200"/>
          </a:xfrm>
          <a:prstGeom prst="rect">
            <a:avLst/>
          </a:prstGeom>
        </p:spPr>
      </p:pic>
    </p:spTree>
    <p:extLst>
      <p:ext uri="{BB962C8B-B14F-4D97-AF65-F5344CB8AC3E}">
        <p14:creationId xmlns="" xmlns:p14="http://schemas.microsoft.com/office/powerpoint/2010/main" val="330796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Housing</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DO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10" name="Picture 2"/>
          <p:cNvPicPr>
            <a:picLocks noChangeAspect="1" noChangeArrowheads="1"/>
          </p:cNvPicPr>
          <p:nvPr/>
        </p:nvPicPr>
        <p:blipFill>
          <a:blip r:embed="rId3" cstate="print"/>
          <a:srcRect/>
          <a:stretch>
            <a:fillRect/>
          </a:stretch>
        </p:blipFill>
        <p:spPr bwMode="auto">
          <a:xfrm>
            <a:off x="758485" y="2133600"/>
            <a:ext cx="2899115" cy="2838400"/>
          </a:xfrm>
          <a:prstGeom prst="rect">
            <a:avLst/>
          </a:prstGeom>
          <a:noFill/>
          <a:ln>
            <a:noFill/>
          </a:ln>
        </p:spPr>
      </p:pic>
      <p:pic>
        <p:nvPicPr>
          <p:cNvPr id="11" name="Picture 3"/>
          <p:cNvPicPr>
            <a:picLocks noChangeAspect="1" noChangeArrowheads="1"/>
          </p:cNvPicPr>
          <p:nvPr/>
        </p:nvPicPr>
        <p:blipFill>
          <a:blip r:embed="rId4" cstate="print"/>
          <a:srcRect/>
          <a:stretch>
            <a:fillRect/>
          </a:stretch>
        </p:blipFill>
        <p:spPr bwMode="auto">
          <a:xfrm>
            <a:off x="4953000" y="2133600"/>
            <a:ext cx="3429000" cy="2874818"/>
          </a:xfrm>
          <a:prstGeom prst="rect">
            <a:avLst/>
          </a:prstGeom>
          <a:noFill/>
          <a:ln w="9525">
            <a:noFill/>
            <a:miter lim="800000"/>
            <a:headEnd/>
            <a:tailEnd/>
          </a:ln>
        </p:spPr>
      </p:pic>
    </p:spTree>
    <p:extLst>
      <p:ext uri="{BB962C8B-B14F-4D97-AF65-F5344CB8AC3E}">
        <p14:creationId xmlns="" xmlns:p14="http://schemas.microsoft.com/office/powerpoint/2010/main" val="328196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a:solidFill>
                  <a:srgbClr val="FFFFFF"/>
                </a:solidFill>
                <a:latin typeface="Clarendon Blk BT"/>
                <a:cs typeface="Clarendon Blk BT"/>
              </a:rPr>
              <a:t>F</a:t>
            </a:r>
            <a:r>
              <a:rPr lang="en-US" sz="6600" dirty="0" smtClean="0">
                <a:solidFill>
                  <a:srgbClr val="FFFFFF"/>
                </a:solidFill>
                <a:latin typeface="Clarendon Blk BT"/>
                <a:cs typeface="Clarendon Blk BT"/>
              </a:rPr>
              <a:t>ood</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BUY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7" name="Picture 3"/>
          <p:cNvPicPr>
            <a:picLocks noChangeAspect="1" noChangeArrowheads="1"/>
          </p:cNvPicPr>
          <p:nvPr/>
        </p:nvPicPr>
        <p:blipFill>
          <a:blip r:embed="rId3" cstate="print"/>
          <a:srcRect/>
          <a:stretch>
            <a:fillRect/>
          </a:stretch>
        </p:blipFill>
        <p:spPr bwMode="auto">
          <a:xfrm>
            <a:off x="1066800" y="2819400"/>
            <a:ext cx="3124200" cy="1652864"/>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876800" y="2356104"/>
            <a:ext cx="3657600" cy="2444496"/>
          </a:xfrm>
          <a:prstGeom prst="rect">
            <a:avLst/>
          </a:prstGeom>
          <a:noFill/>
          <a:ln w="9525">
            <a:noFill/>
            <a:miter lim="800000"/>
            <a:headEnd/>
            <a:tailEnd/>
          </a:ln>
        </p:spPr>
      </p:pic>
      <p:pic>
        <p:nvPicPr>
          <p:cNvPr id="9" name="Picture 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865" b="96757" l="4232" r="95546">
                        <a14:foregroundMark x1="38976" y1="92973" x2="38976" y2="92973"/>
                        <a14:foregroundMark x1="82405" y1="16216" x2="82405" y2="16216"/>
                        <a14:foregroundMark x1="78396" y1="20180" x2="78396" y2="20180"/>
                        <a14:foregroundMark x1="68151" y1="16937" x2="68151" y2="16937"/>
                        <a14:foregroundMark x1="58575" y1="14955" x2="58575" y2="14955"/>
                        <a14:foregroundMark x1="71269" y1="12432" x2="71269" y2="12432"/>
                      </a14:backgroundRemoval>
                    </a14:imgEffect>
                  </a14:imgLayer>
                </a14:imgProps>
              </a:ext>
            </a:extLst>
          </a:blip>
          <a:srcRect/>
          <a:stretch>
            <a:fillRect/>
          </a:stretch>
        </p:blipFill>
        <p:spPr bwMode="auto">
          <a:xfrm rot="20766949">
            <a:off x="240236" y="1993674"/>
            <a:ext cx="2365474" cy="2925418"/>
          </a:xfrm>
          <a:prstGeom prst="rect">
            <a:avLst/>
          </a:prstGeom>
          <a:noFill/>
          <a:ln w="9525">
            <a:noFill/>
            <a:miter lim="800000"/>
            <a:headEnd/>
            <a:tailEnd/>
          </a:ln>
        </p:spPr>
      </p:pic>
    </p:spTree>
    <p:extLst>
      <p:ext uri="{BB962C8B-B14F-4D97-AF65-F5344CB8AC3E}">
        <p14:creationId xmlns="" xmlns:p14="http://schemas.microsoft.com/office/powerpoint/2010/main" val="15793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a:solidFill>
                  <a:srgbClr val="FFFFFF"/>
                </a:solidFill>
                <a:latin typeface="Clarendon Blk BT"/>
                <a:cs typeface="Clarendon Blk BT"/>
              </a:rPr>
              <a:t>B</a:t>
            </a:r>
            <a:r>
              <a:rPr lang="en-US" sz="6600" dirty="0" smtClean="0">
                <a:solidFill>
                  <a:srgbClr val="FFFFFF"/>
                </a:solidFill>
                <a:latin typeface="Clarendon Blk BT"/>
                <a:cs typeface="Clarendon Blk BT"/>
              </a:rPr>
              <a:t>ooks</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BUY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7" name="Picture 2"/>
          <p:cNvPicPr>
            <a:picLocks noChangeAspect="1" noChangeArrowheads="1"/>
          </p:cNvPicPr>
          <p:nvPr/>
        </p:nvPicPr>
        <p:blipFill>
          <a:blip r:embed="rId3" cstate="print"/>
          <a:srcRect/>
          <a:stretch>
            <a:fillRect/>
          </a:stretch>
        </p:blipFill>
        <p:spPr bwMode="auto">
          <a:xfrm rot="482808">
            <a:off x="2176890" y="2199783"/>
            <a:ext cx="2069431" cy="262128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alphaModFix/>
            <a:extLst>
              <a:ext uri="{BEBA8EAE-BF5A-486C-A8C5-ECC9F3942E4B}">
                <a14:imgProps xmlns="" xmlns:a14="http://schemas.microsoft.com/office/drawing/2010/main">
                  <a14:imgLayer r:embed="rId5">
                    <a14:imgEffect>
                      <a14:backgroundRemoval t="3226" b="96371" l="8182" r="90000">
                        <a14:foregroundMark x1="8636" y1="34274" x2="12727" y2="61694"/>
                        <a14:foregroundMark x1="15455" y1="16532" x2="20000" y2="81855"/>
                        <a14:foregroundMark x1="36364" y1="91935" x2="36364" y2="91935"/>
                        <a14:foregroundMark x1="60909" y1="3629" x2="60909" y2="3629"/>
                        <a14:foregroundMark x1="29545" y1="89919" x2="29545" y2="89919"/>
                        <a14:backgroundMark x1="11364" y1="33065" x2="10909" y2="30645"/>
                        <a14:backgroundMark x1="80455" y1="84677" x2="80455" y2="84677"/>
                      </a14:backgroundRemoval>
                    </a14:imgEffect>
                  </a14:imgLayer>
                </a14:imgProps>
              </a:ext>
            </a:extLst>
          </a:blip>
          <a:srcRect/>
          <a:stretch>
            <a:fillRect/>
          </a:stretch>
        </p:blipFill>
        <p:spPr bwMode="auto">
          <a:xfrm>
            <a:off x="5334000" y="1700622"/>
            <a:ext cx="3009900" cy="3392978"/>
          </a:xfrm>
          <a:prstGeom prst="rect">
            <a:avLst/>
          </a:prstGeom>
          <a:noFill/>
          <a:ln w="9525">
            <a:noFill/>
            <a:miter lim="800000"/>
            <a:headEnd/>
            <a:tailEnd/>
          </a:ln>
        </p:spPr>
      </p:pic>
      <p:pic>
        <p:nvPicPr>
          <p:cNvPr id="9" name="Picture 4"/>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10000" b="90000" l="10000" r="90000"/>
                    </a14:imgEffect>
                  </a14:imgLayer>
                </a14:imgProps>
              </a:ext>
            </a:extLst>
          </a:blip>
          <a:srcRect/>
          <a:stretch>
            <a:fillRect/>
          </a:stretch>
        </p:blipFill>
        <p:spPr bwMode="auto">
          <a:xfrm rot="20964608">
            <a:off x="361074" y="1728729"/>
            <a:ext cx="2557160" cy="3551612"/>
          </a:xfrm>
          <a:prstGeom prst="rect">
            <a:avLst/>
          </a:prstGeom>
          <a:noFill/>
          <a:ln w="9525">
            <a:noFill/>
            <a:miter lim="800000"/>
            <a:headEnd/>
            <a:tailEnd/>
          </a:ln>
        </p:spPr>
      </p:pic>
    </p:spTree>
    <p:extLst>
      <p:ext uri="{BB962C8B-B14F-4D97-AF65-F5344CB8AC3E}">
        <p14:creationId xmlns="" xmlns:p14="http://schemas.microsoft.com/office/powerpoint/2010/main" val="270667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Transportation</a:t>
            </a:r>
            <a:endParaRPr lang="en-US" sz="6600" dirty="0">
              <a:solidFill>
                <a:srgbClr val="FFFFFF"/>
              </a:solidFill>
              <a:latin typeface="Clarendon Blk BT"/>
              <a:cs typeface="Clarendon Blk BT"/>
            </a:endParaRPr>
          </a:p>
        </p:txBody>
      </p:sp>
      <p:sp>
        <p:nvSpPr>
          <p:cNvPr id="5" name="TextBox 4"/>
          <p:cNvSpPr txBox="1"/>
          <p:nvPr/>
        </p:nvSpPr>
        <p:spPr>
          <a:xfrm>
            <a:off x="9144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USE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2" name="Picture 1"/>
          <p:cNvPicPr>
            <a:picLocks noChangeAspect="1"/>
          </p:cNvPicPr>
          <p:nvPr/>
        </p:nvPicPr>
        <p:blipFill>
          <a:blip r:embed="rId3" cstate="print"/>
          <a:stretch>
            <a:fillRect/>
          </a:stretch>
        </p:blipFill>
        <p:spPr>
          <a:xfrm>
            <a:off x="457200" y="1981200"/>
            <a:ext cx="2971800" cy="1979450"/>
          </a:xfrm>
          <a:prstGeom prst="rect">
            <a:avLst/>
          </a:prstGeom>
        </p:spPr>
      </p:pic>
      <p:pic>
        <p:nvPicPr>
          <p:cNvPr id="10" name="Picture 2"/>
          <p:cNvPicPr>
            <a:picLocks noChangeAspect="1" noChangeArrowheads="1"/>
          </p:cNvPicPr>
          <p:nvPr/>
        </p:nvPicPr>
        <p:blipFill>
          <a:blip r:embed="rId4" cstate="print"/>
          <a:srcRect/>
          <a:stretch>
            <a:fillRect/>
          </a:stretch>
        </p:blipFill>
        <p:spPr bwMode="auto">
          <a:xfrm>
            <a:off x="1524000" y="2971800"/>
            <a:ext cx="2971800" cy="2174711"/>
          </a:xfrm>
          <a:prstGeom prst="rect">
            <a:avLst/>
          </a:prstGeom>
          <a:noFill/>
          <a:ln w="9525">
            <a:noFill/>
            <a:miter lim="800000"/>
            <a:headEnd/>
            <a:tailEnd/>
          </a:ln>
        </p:spPr>
      </p:pic>
      <p:pic>
        <p:nvPicPr>
          <p:cNvPr id="3" name="Picture 2"/>
          <p:cNvPicPr>
            <a:picLocks noChangeAspect="1"/>
          </p:cNvPicPr>
          <p:nvPr/>
        </p:nvPicPr>
        <p:blipFill>
          <a:blip r:embed="rId5" cstate="print"/>
          <a:stretch>
            <a:fillRect/>
          </a:stretch>
        </p:blipFill>
        <p:spPr>
          <a:xfrm>
            <a:off x="4876800" y="2362200"/>
            <a:ext cx="3519277" cy="2336800"/>
          </a:xfrm>
          <a:prstGeom prst="rect">
            <a:avLst/>
          </a:prstGeom>
        </p:spPr>
      </p:pic>
    </p:spTree>
    <p:extLst>
      <p:ext uri="{BB962C8B-B14F-4D97-AF65-F5344CB8AC3E}">
        <p14:creationId xmlns="" xmlns:p14="http://schemas.microsoft.com/office/powerpoint/2010/main" val="155575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Clothing</a:t>
            </a:r>
            <a:endParaRPr lang="en-US" sz="6600" dirty="0">
              <a:solidFill>
                <a:srgbClr val="FFFFFF"/>
              </a:solidFill>
              <a:latin typeface="Clarendon Blk BT"/>
              <a:cs typeface="Clarendon Blk BT"/>
            </a:endParaRPr>
          </a:p>
        </p:txBody>
      </p:sp>
      <p:sp>
        <p:nvSpPr>
          <p:cNvPr id="5" name="TextBox 4"/>
          <p:cNvSpPr txBox="1"/>
          <p:nvPr/>
        </p:nvSpPr>
        <p:spPr>
          <a:xfrm>
            <a:off x="8382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BUY THIS</a:t>
            </a:r>
            <a:endParaRPr lang="en-US" sz="4400" dirty="0">
              <a:solidFill>
                <a:srgbClr val="FFFFFF"/>
              </a:solidFill>
              <a:latin typeface="Interstate-Bold"/>
              <a:cs typeface="Interstate-Bold"/>
            </a:endParaRPr>
          </a:p>
        </p:txBody>
      </p:sp>
      <p:sp>
        <p:nvSpPr>
          <p:cNvPr id="6" name="TextBox 5"/>
          <p:cNvSpPr txBox="1"/>
          <p:nvPr/>
        </p:nvSpPr>
        <p:spPr>
          <a:xfrm>
            <a:off x="51816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9" name="Picture 8"/>
          <p:cNvPicPr>
            <a:picLocks noChangeAspect="1"/>
          </p:cNvPicPr>
          <p:nvPr/>
        </p:nvPicPr>
        <p:blipFill>
          <a:blip r:embed="rId3" cstate="print"/>
          <a:stretch>
            <a:fillRect/>
          </a:stretch>
        </p:blipFill>
        <p:spPr>
          <a:xfrm>
            <a:off x="609600" y="2286000"/>
            <a:ext cx="3581400" cy="2444583"/>
          </a:xfrm>
          <a:prstGeom prst="rect">
            <a:avLst/>
          </a:prstGeom>
        </p:spPr>
      </p:pic>
      <p:pic>
        <p:nvPicPr>
          <p:cNvPr id="11" name="Picture 4"/>
          <p:cNvPicPr>
            <a:picLocks noChangeAspect="1" noChangeArrowheads="1"/>
          </p:cNvPicPr>
          <p:nvPr/>
        </p:nvPicPr>
        <p:blipFill>
          <a:blip r:embed="rId4" cstate="print"/>
          <a:srcRect/>
          <a:stretch>
            <a:fillRect/>
          </a:stretch>
        </p:blipFill>
        <p:spPr bwMode="auto">
          <a:xfrm>
            <a:off x="4724400" y="2286000"/>
            <a:ext cx="3833628" cy="2472690"/>
          </a:xfrm>
          <a:prstGeom prst="rect">
            <a:avLst/>
          </a:prstGeom>
          <a:noFill/>
          <a:ln w="9525">
            <a:noFill/>
            <a:miter lim="800000"/>
            <a:headEnd/>
            <a:tailEnd/>
          </a:ln>
        </p:spPr>
      </p:pic>
    </p:spTree>
    <p:extLst>
      <p:ext uri="{BB962C8B-B14F-4D97-AF65-F5344CB8AC3E}">
        <p14:creationId xmlns="" xmlns:p14="http://schemas.microsoft.com/office/powerpoint/2010/main" val="20184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6004"/>
            <a:ext cx="9144000" cy="1107996"/>
          </a:xfrm>
          <a:prstGeom prst="rect">
            <a:avLst/>
          </a:prstGeom>
          <a:noFill/>
        </p:spPr>
        <p:txBody>
          <a:bodyPr wrap="square" rtlCol="0">
            <a:spAutoFit/>
          </a:bodyPr>
          <a:lstStyle/>
          <a:p>
            <a:pPr algn="ctr"/>
            <a:r>
              <a:rPr lang="en-US" sz="6600" dirty="0" smtClean="0">
                <a:solidFill>
                  <a:srgbClr val="FFFFFF"/>
                </a:solidFill>
                <a:latin typeface="Clarendon Blk BT"/>
                <a:cs typeface="Clarendon Blk BT"/>
              </a:rPr>
              <a:t>Working</a:t>
            </a:r>
            <a:endParaRPr lang="en-US" sz="6600" dirty="0">
              <a:solidFill>
                <a:srgbClr val="FFFFFF"/>
              </a:solidFill>
              <a:latin typeface="Clarendon Blk BT"/>
              <a:cs typeface="Clarendon Blk BT"/>
            </a:endParaRPr>
          </a:p>
        </p:txBody>
      </p:sp>
      <p:sp>
        <p:nvSpPr>
          <p:cNvPr id="5" name="TextBox 4"/>
          <p:cNvSpPr txBox="1"/>
          <p:nvPr/>
        </p:nvSpPr>
        <p:spPr>
          <a:xfrm>
            <a:off x="1143000" y="5555159"/>
            <a:ext cx="3048000" cy="769441"/>
          </a:xfrm>
          <a:prstGeom prst="rect">
            <a:avLst/>
          </a:prstGeom>
          <a:noFill/>
        </p:spPr>
        <p:txBody>
          <a:bodyPr wrap="square" rtlCol="0">
            <a:spAutoFit/>
          </a:bodyPr>
          <a:lstStyle/>
          <a:p>
            <a:r>
              <a:rPr lang="en-US" sz="4400" dirty="0" smtClean="0">
                <a:solidFill>
                  <a:srgbClr val="FFFFFF"/>
                </a:solidFill>
                <a:latin typeface="Interstate-Bold"/>
                <a:cs typeface="Interstate-Bold"/>
              </a:rPr>
              <a:t>BE THIS</a:t>
            </a:r>
            <a:endParaRPr lang="en-US" sz="4400" dirty="0">
              <a:solidFill>
                <a:srgbClr val="FFFFFF"/>
              </a:solidFill>
              <a:latin typeface="Interstate-Bold"/>
              <a:cs typeface="Interstate-Bold"/>
            </a:endParaRPr>
          </a:p>
        </p:txBody>
      </p:sp>
      <p:sp>
        <p:nvSpPr>
          <p:cNvPr id="6" name="TextBox 5"/>
          <p:cNvSpPr txBox="1"/>
          <p:nvPr/>
        </p:nvSpPr>
        <p:spPr>
          <a:xfrm>
            <a:off x="5334000" y="5555159"/>
            <a:ext cx="3048000" cy="769441"/>
          </a:xfrm>
          <a:prstGeom prst="rect">
            <a:avLst/>
          </a:prstGeom>
          <a:noFill/>
        </p:spPr>
        <p:txBody>
          <a:bodyPr wrap="square" rtlCol="0">
            <a:spAutoFit/>
          </a:bodyPr>
          <a:lstStyle/>
          <a:p>
            <a:r>
              <a:rPr lang="en-US" sz="4400" dirty="0" smtClean="0">
                <a:solidFill>
                  <a:srgbClr val="FFFFFF">
                    <a:alpha val="75000"/>
                  </a:srgbClr>
                </a:solidFill>
                <a:latin typeface="Interstate-Bold"/>
                <a:cs typeface="Interstate-Bold"/>
              </a:rPr>
              <a:t>NOT THAT</a:t>
            </a:r>
            <a:endParaRPr lang="en-US" sz="4400" dirty="0">
              <a:solidFill>
                <a:srgbClr val="FFFFFF">
                  <a:alpha val="75000"/>
                </a:srgbClr>
              </a:solidFill>
              <a:latin typeface="Interstate-Bold"/>
              <a:cs typeface="Interstate-Bold"/>
            </a:endParaRPr>
          </a:p>
        </p:txBody>
      </p:sp>
      <p:pic>
        <p:nvPicPr>
          <p:cNvPr id="7" name="Picture 2"/>
          <p:cNvPicPr>
            <a:picLocks noChangeAspect="1" noChangeArrowheads="1"/>
          </p:cNvPicPr>
          <p:nvPr/>
        </p:nvPicPr>
        <p:blipFill>
          <a:blip r:embed="rId3" cstate="print"/>
          <a:srcRect/>
          <a:stretch>
            <a:fillRect/>
          </a:stretch>
        </p:blipFill>
        <p:spPr bwMode="auto">
          <a:xfrm>
            <a:off x="5181600" y="2057400"/>
            <a:ext cx="3200400" cy="32004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09600" y="2068830"/>
            <a:ext cx="3429000" cy="3188970"/>
          </a:xfrm>
          <a:prstGeom prst="rect">
            <a:avLst/>
          </a:prstGeom>
          <a:noFill/>
          <a:ln w="9525">
            <a:noFill/>
            <a:miter lim="800000"/>
            <a:headEnd/>
            <a:tailEnd/>
          </a:ln>
        </p:spPr>
      </p:pic>
    </p:spTree>
    <p:extLst>
      <p:ext uri="{BB962C8B-B14F-4D97-AF65-F5344CB8AC3E}">
        <p14:creationId xmlns="" xmlns:p14="http://schemas.microsoft.com/office/powerpoint/2010/main" val="3706471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875</Words>
  <Application>Microsoft Office PowerPoint</Application>
  <PresentationFormat>On-screen Show (4:3)</PresentationFormat>
  <Paragraphs>79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American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 User</dc:creator>
  <cp:lastModifiedBy>A.U. User</cp:lastModifiedBy>
  <cp:revision>220</cp:revision>
  <dcterms:created xsi:type="dcterms:W3CDTF">2012-01-06T14:12:43Z</dcterms:created>
  <dcterms:modified xsi:type="dcterms:W3CDTF">2012-05-07T21:07:13Z</dcterms:modified>
</cp:coreProperties>
</file>